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86D786-5B11-4BF3-84CC-4FFA4BE957C4}" type="datetimeFigureOut">
              <a:rPr lang="pt-PT" smtClean="0"/>
              <a:t>05-05-2014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EDDEE7-85FB-4F92-A6A9-BE155D0D034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7530" y="908720"/>
            <a:ext cx="3313355" cy="693604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/>
              <a:t>Hereditariedade</a:t>
            </a:r>
            <a:endParaRPr lang="pt-PT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16016" y="4077072"/>
            <a:ext cx="3309803" cy="133263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O que é o ADN?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Como é constituído?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Mecanismo de transmissão de caracteres hereditários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 smtClean="0"/>
          </a:p>
          <a:p>
            <a:endParaRPr lang="pt-PT" dirty="0" smtClean="0"/>
          </a:p>
        </p:txBody>
      </p:sp>
      <p:pic>
        <p:nvPicPr>
          <p:cNvPr id="1026" name="Picture 2" descr=" Imag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81564"/>
            <a:ext cx="14287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Imagem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57776"/>
            <a:ext cx="74295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Onde se localiza na célula a informação genética?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t-PT" dirty="0" smtClean="0"/>
              <a:t>  </a:t>
            </a:r>
            <a:r>
              <a:rPr lang="pt-PT" sz="2000" dirty="0" smtClean="0"/>
              <a:t>O núcleo contém a informação sobre a coordenação das atividades celulares, o crescimento e a transmissão da informação das células eucarióticas.</a:t>
            </a:r>
            <a:endParaRPr lang="pt-PT" sz="2000" dirty="0"/>
          </a:p>
        </p:txBody>
      </p:sp>
      <p:cxnSp>
        <p:nvCxnSpPr>
          <p:cNvPr id="7" name="Conexão recta unidireccional 6"/>
          <p:cNvCxnSpPr/>
          <p:nvPr/>
        </p:nvCxnSpPr>
        <p:spPr>
          <a:xfrm>
            <a:off x="4644008" y="393305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508104" y="465313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Células que têm o ADN no  núcleo </a:t>
            </a:r>
            <a:endParaRPr lang="pt-PT" sz="1600" dirty="0"/>
          </a:p>
        </p:txBody>
      </p:sp>
      <p:pic>
        <p:nvPicPr>
          <p:cNvPr id="2050" name="Picture 2" descr="https://encrypted-tbn2.gstatic.com/images?q=tbn:ANd9GcTdvFx55h5ZP6HlKJEklz3B_GC7Pa_wq7bKjB1siwhKqJnAD4b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2625924" cy="202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863677" y="6093295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latin typeface="Arial" pitchFamily="34" charset="0"/>
                <a:cs typeface="Arial" pitchFamily="34" charset="0"/>
              </a:rPr>
              <a:t>Fig.1 Glóbulo branco observado ao microscópio</a:t>
            </a:r>
            <a:endParaRPr lang="pt-P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6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901904"/>
          </a:xfrm>
        </p:spPr>
        <p:txBody>
          <a:bodyPr/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O que é o ADN?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3529584" cy="3493008"/>
          </a:xfrm>
        </p:spPr>
        <p:txBody>
          <a:bodyPr>
            <a:normAutofit fontScale="92500" lnSpcReduction="10000"/>
          </a:bodyPr>
          <a:lstStyle/>
          <a:p>
            <a:r>
              <a:rPr lang="pt-PT" sz="2200" dirty="0" smtClean="0"/>
              <a:t>O ADN é a molécula que armazena as informações genéticas. É através desta  molécula que o núcleo controla o funcionamento da célula.</a:t>
            </a:r>
          </a:p>
          <a:p>
            <a:endParaRPr lang="pt-PT" sz="2200" dirty="0"/>
          </a:p>
          <a:p>
            <a:pPr marL="68580" indent="0">
              <a:buNone/>
            </a:pPr>
            <a:r>
              <a:rPr lang="pt-PT" sz="1900" dirty="0" smtClean="0"/>
              <a:t>ADN – ácido desoxirribonucleico</a:t>
            </a:r>
            <a:endParaRPr lang="pt-PT" sz="1900" dirty="0"/>
          </a:p>
        </p:txBody>
      </p:sp>
      <p:sp>
        <p:nvSpPr>
          <p:cNvPr id="6" name="AutoShape 2" descr="data:image/jpeg;base64,/9j/4AAQSkZJRgABAQAAAQABAAD/2wCEAAkGBxASEhQUExEVFBQVFhcWGRUXFxcaFhwYFhgYFxgVFhYYHSggGRwlHRgVITEhJSkrLi4uFx8zODUtNygtLisBCgoKDg0OGxAQGywkICU0LDQsLCwsLCwsLCwsLCwsLCwsLCwsLCwsLCwsLCwsLCwsLCwsLCwsLCwsLCwsLCwsLP/AABEIAMMBAgMBEQACEQEDEQH/xAAcAAEAAgIDAQAAAAAAAAAAAAAABgcEBQECAwj/xABGEAABAwIDBAYGBgYJBQAAAAABAAIDBBEFITEGEkFREyJhcYGRBzJSobHBFCNCcoLRFTNikqLwFkNTVGOywtLhCCRzk+L/xAAaAQEAAgMBAAAAAAAAAAAAAAAAAwQBAgUG/8QAMREBAAICAQMDAwMDBAIDAAAAAAECAxEEEiExE0FRBSJhMnGBFJHRI6Gx8BVCJOHx/9oADAMBAAIRAxEAPwC8UBAQEBAQEBAQEBAQEBAQEBAQEBAQEBAQavHMaipm3dm93qsGbnHsAzUWXNGOG1a7RUwVVW89KXN/wWEbwHDpH6RjszPeuX/qci3bv+faE/akMDaguo2bkbmsJMbT0Yz6xu4F56zurbPLXRS049YzVrfv8pePMWtG/DQvxT6M5lRul/RuDt29i7s3iDZd/wBONdNY07PMx1rx7RWNNJj+3mIVxMZeIYj60cVxcey9/rOvx0HZmpsfGrE93mG02H2NmrCJsmQtNmucL7zhkS1vEN53Av3KH6pNr09Gk635/b4bUtqdrXwjZemgIcG9JIPtvzI+6NG+AXKwcPFh/THf5Ztktby3atNBAQEBAQEBAQEBAQEBAQEBAQEBAQEBAQEGDitf0TcgC8g2ByaLaueeDRlfyUGfPXFXc/w2rXqlEYYS8mXfLnOyMx9cg8Ih/Vs7dT2ZLyvO+ozFpjzP+0f9/svYsXz4SjZ+Zhj3GgNLMnAcf2+2/Pndei+ncqvIwRaPMeY/KrnxzS+lb+kKcue88nvP/r3Wf6SsRb/5KXB200GLbroutext6uuugv2rtZMsY69c+zvcz7sEtfsxsnPPUMgILd/rvkGYawW3nA88wAOZHBbcf6jgyY5tSdz8e7zN8dq+X0JRUkcMbI42hrGNDWtHADRVJmZnctHusAgICAgICAgICAgICAgICAgICAgICAgICDHrapsbS5xAAF89MtSeQUWbNXFXctq1m0tLhETqoieQERXvGwixfbSV44N9lv4jmQq+HDa1vVy+faPhm1o8Q6Y7S9C7pW/q3Hrj2XHLe7jx7e9cn619O6o9akd/f/K3xc3/AKW/hjU9R0T2yDTRwHFp18Rr4dq4/wBL5k8bN936Z7Ss58XXXXvCGbTkSCVzcw5kzh+Jz3Ar0dbxOXqj5U69tNRTnfbFkTd7Ba2ZPIDiupy8tcnHvXHO5+Id3Lb/AENyt7ZjBhTx9YDpX2Lzy5MB5D4kqvwuLGDHr3ny83lyddtt0riMQEBAQEBAQEBAQEBAQEBAQEBAQEBAQEBB1keACTwWt7RSs2nwzEbVzjeMMqqlsbyfokb/AK0jPfLcxHbiwG29zzXH/qaerF8v8R8Qv4uFly0mcf8A+rDpZ2SNDmODmnQg5LsVtFo3Wdwo2rNZ1aNS7TRNe0tcAWuBBB0IORBWZiJjUtULnhdTy9C8ktOcbjxb7JPtN/I8V4v6r9PnBfqr+mXV4+brjU+US2sJYJY2Eb5ic5g4hpNnZdl3Ef8ACu/TJvfD12idRPlHniIt2ePo/O9NR/f+DHH5K1x+3Lj/AL7OjyLb4U/wupd550QEBAQEBAQEBAQEBAQEBAQEBAQEBAQEBAQQn0j7RfR4S1h+sfcDmLes7w0HaVzeRf1cnpx4jz+6WkajaNyYNUU8TDJEWt3QS4dYAkXO+Robk3J4rl8rh5q2m8xuPw9Jwebx5pGOJ1P5cUFfJC7fhkLTxGrT2Obofiq+Dk5MM7rP+FvkcTFnj74/n3TTBtsIpLMmAifoCT9W7ucfVPYfMrvcb6hjy9p7S87yvpuTD3jvDb43hjamIsvZw6zH+y4aHu4EcQSrWfBTNSaX8OfS01ncKNxKWoZUvEw3aiN+Y4ZDLd5sLbd4K7PF4eD+k9DHHZtOSbW6p8s3YOvEc0L3CzWzOBvwaWvF/AG68rbHOHmas61r9fC/svVddxRAQEBAQEBAQEBAQEBAQEBAQEBAQEBAQEGPWzhjCb/zz8Bc+Chz5fTxzZtWu50qehH6QxSK+cbSZLHToofUH4n7pVLiY+8b/lJklb5C6aFGcZ2Mglu6I9BJzaOoT+0z8rKln4OLL31qV7j/AFDNh7b3H5QPFqaalcGTtaQ7IPYd5p+Y8QuPl4OTFO4dzB9TxZe1uzOwTaeamsGu6SL+zebWH7DuHdovTY7UvjiZmIlV5XE4+X7qWiJ/dgekaeCrMNTTu+tDCx0ZsH2ad4NcPxOsdMlvj5XoXjv2cS+G1J1KKYZVAOBGjvc4Ai3j8lt9W40ZIjkU/lvjzTFJx/K5dgNoRUw9G4/WwgNPMt0a/t5HtHaqeG/VXU+UNo1KVKZqICAgICAgICAgICAgICAgICAgICAgICCHbb1znh0MILn23Tu6DePWJOgIaP4lzebeJtFZ8R3TYo7TKPbLU0lHJJKXxB0jWsAN3FrW52yI1Kgpy5p+mNt5x78y29Rjrj61Q89jd1g/hzWLcrPb30zGOkMKSujdqC/7xc74qGZyW8y21EezzNWzgwD8K16ZZ28pKocvcs9LDBqJGngPJbxEsNJWxxew3nll8FZplyRGotOmkxDw2dZVfTI3UQc6ZpuW36m5cB3SHgzPM91s7Kxh6t9kdph9Aq6jEBAQEBAQEBAQEBAQEBAQEBAQEBAQarGMfhpwd5wLvZBGX3jw+PYocueuPz5+G1aTKCYxtuX3APV5NJa3xOrvMDsVG+XLk/EfhLFaw0X6ZmkyYHEeyxpt7hZQelWPLfql7Mo6t2fQkDm9wCx1Uj3O71ZRT3t0kLTa9g65sNTkkTE+ImSdx5dGMJzFVEe65+a1m9Y8wzETLtDTyvduska91r2a1xNudgs0mL9qxtie3kmpKlt7t8w4fFb9E/EsdX5a+ed41HkbpEQbaXEquwJ0spq1azK5vR/s82jpW3H10oEkp7SLhgPJoNu+54ro0r0whmdpOt2BAQEBAQEBAQEBAQEBAQEBAQEBB0lka0EuIAGZJNgBzJWJnQrzaHb18jzDQsdI7QuaDf8A+R7+5U8vIn2nUfP+ElafKLT4TJ61bUti/wANvXk8hkFXxxbJOsNZtKWY1+qWywCjoZGzuij3nQNDrz3c51723Wg2AuPeFPm4OfHXeWdfiGvXXfaGvxfG6hu+1j9wB26NxobyvoO9U6Y6z3mG0zLHqKov3BvElsYDiTe73Pe4k/hLB4KLlzrpivZ1PpuOJibTDX03XkeN8gboDmg23gTex5jqjJRWtkx4uqvv7nLmtr9Pwl+z2zU1TbdHRQ/2hGvZGPtd+nfoscbgZM89Vu0KGTPFe1Vj4PhENMzdiba/rOObnHm53H4Begw4aYq9NIUrWm07lnqVhj1FDDILPiY4H2mg/ELExE+RpajYfDXuDnUzcjewc8NNvaaDYjsWnpU+GdykSkYEBAQEBAQEBAQEBAQEBAQEBAQEHlVVDI2l7zZo1PyAGZPYNViZiI3Ig2NNnrnhkm+yLVtNGfrXcnTP0jHZfJcy+e+a3Tjj/CaKxWNy3mEbMsiaG2bGz+yiuB+OT1n+4d6mx8KN9WSeqf8AZrOSfbshHpPwRsE0c0bQ2OUbrgBYB7Rl5t/ynmvQ/TskRE42iJYXXOhmFjZslo3/AHS5p9zg33rf6pi68E6Zjyxtqq50YaGjrPe83PABx4cTmF53h8f1Z7+ISXtpzgVxDvOJJN3EnXM3XM5uvWmId/g16cMLF2F2BgLI6uo+tfIBIyM/q2tObS4fbNrHPLPTiu5xpmmCKQ4XKv15ZlZAC3V3KAgICAgICAgICAgICAgICAgICAgICAg8KqpbGLnXgP50HaosuauKu7Nq1m06hAsa2mfK4thIJaSDL9lp5Rji79r4aKti4+Xlz1X7V+HR4nDnLPbx7z/hvNh8ShfH0QG7M0Xfc3dJwMtzmb8RwvbSyv8Aoxi+2I7K/M4tsF+/j5ShYVGn2swj6XSyxfaI3mHk9ubfM5HsJW+O80tFoFByt3mkEEEXBHEEZEd69B2yU/dl64hCJqeORxzYHXPaL73vC8rW88bPakQl11RDNwfD3SCGAHOQsZccnEAnwFz4KnPAyWyza3j5d+14xcff4X/FGGtDWiwaAAOQAsAum807oCAgICAgICAgICAgICAgICAgICAgICDHrKpsbbn/AIy4k8Aoc+euKu5/htWs2lVGP7QT4hUiio3Hrmz5exvrHLRrR8QNSqeLFbJb1Mvn2j4bWvr7at3i2zBo2NMV3wtABv6zbal1tQTc34Xz5rt4ckRHTLtfTudXUYr9viWocxzS2WJ269huCNQe3mDp23spr0i0Olmx1y16Lp/svtEyrYQQGTM9eP8A1t5tPu0PbStWay8vyePbBbplvFqrqZ9JWD/R6zpGi0VRd/YJB648cnfiPJdXgZdx0SIZLPuxzRn7W45vi5rHD3tVL6jg1nreE+HvbSf+i+g6SpDzpBHvfjkuxvu6T3LGSft06PPyaxxT5W0oHHEBAQEBAQEBBwg5QEBAQEBAQEBBwUHKAgIPKomDG3PgOZ5LTJkrjrNrMxEzOoU/6Rtry8ugifYf1jx/lH89vFc3FWct/Vv/ABCW89MdMJX6KNmfo1N08jbTVABtxbFqxnj6x7SOS6VI1CFOXAHIrcQjaLZ90BM1OLx/bjGe6OJaOLeY4d2ljHl9pdnh8+Jj083j2lGpLgtqKZ25IzPLO3MEfaYdM/HgVLasWh0c2KMtei/f4n/vusHZbaKOsj9mVlhJHxB9oc2nOx8NQqlqzWXm8+C2G3TZ57c4UyopJN5u8YvrW87sBJA727w8VHe+StZnHOreyOut91UbQ4LTuphNE3MFrtScuOq4WH61y8meMee24/aIdP0aREWrDdei6t3KzdJymY5g74+s33CXzXctl3l6Vfm36r/st1bqQgICAgICAgICAgICAgICAgICAgICAgrn0ibVdEzdjN3OBazuOrvH4d65eS39Rk1H6Y/3Tx9ld+6pY8pGPeOkDXh7mE2D7G5BPC+i7+P6fX0435Qr22X27oqyzA7oZdOiksCf/G7R/cM+xQXxWp5YSpRgghe0ezj4nfSaRuYN3xAa83MHndvHhyM1Mmu0ulxebqPTy96/8IfGZARV0p3ZI83NGljq1zeLDxHDLTK0GTncaZms27/tLp8jFjy1is+/iVlbO45FXwFzeq625JGdWOIzHaDwPHzCxW9bxus7eey4rY7dNlU4VJbpaV/7QHe0kEeY968t9QwenkjJC9x77r0y0uG4g6mljk4wyAkcSGGxHi2/muxgvvV1TJHeYfQ8Ugc0OabhwBB5g5grpoHdAQEBAQEBAQEBAQEBAQEBAQEBAQEGm2mxERR2vbeBJ+6NfPIefJVOXl6KdMeZSY67lQWO4m6eR8rjlo0fz5+CjwV9PTNp3LY0mytdJTNqWQl8bicm5v6psTuakXBGV9F6LDzaXjv2Ry0csOoIsQdOII+atTEWhhJ9nPSDXUdmvP0mEZbjz1wP2JNfB1x3Kll4nvUWxsvtnRV4tFJuy2uYX9WQc7DRw7WkhUbUmvkSJaiI7RbLuDzUUfVmzLo8t2Tna+QcfI8eao8rhxk+6vn/AJXeNy+j7L96/wDCvYcQmpp/pMA3XtJEkJuA4XzY4ajsOoPv5nHzX49+mzr8jj05GPqq0+MYvG+rknhuGl4kAIsQXAOewjmHFw5cQr3Ix1yxP5cOvVjtqWFjrx0m+31ZWh479HfJV+Dvomk+Yb5/PVHuuT0UYuKjD4xfrQEwHuZYs/gLPJdjHP2qspit2BAQEBAQEBAQEBAQEBAQEBAQEBBwSgqD0jY2X3a05ymw7GDTzGfe5cubeplm3tHhPrprpX74S57Y2i9rZc3HQf5R+JTR3ay+lMHoRBBFENI2Nb3kDM+JufFXYjUaRMDH9laOsH1sQ3+EjerIPxDXuNwpaZb08SK02h9GdXDd1ORUR+zpKPw6O8DfsV7HzIntYRWh2fMjzv70Loz2skDuzQt71zfq/wBUpx6xWkbtP9ohYw4fUTrCdtK2js2oBqoR9vITtHecpPGx7VyON9Ui/a7bJxpjwsXBMcpqtm/BKHjiNHNPJ7Tm0966tbRaNwrTEx5ararZRlTeSOzKgD1vsvA+zIPnqO3RV+Txa5o/PytcXl3wW7ePhS20mDyRPcdwskb68Z+I5jkVzsVrYrenkdLkY6cinqY0aqsSJYG8GkkcxfUe5XqYaxbrj3ci1p10ysT/AKfsRd9IqoCcnxNlA4Axu3SfESN/dVqiKV4LdgQEBAQEBAQEBAQEBAQEBAQEBB5zzsYLvc1o5uIA8ygj+0W0lO2FzY5Q97uraPrkA6nqXtldV8+WIpMRPdvWu5VPiFFUzzmToXlujb2GXiVQratK62lmJmXpgGztVHPHM+EODJGyFu9a+67fAvY/aDfALeOTjiYY9OZWY7aeq4UjR3yn5MUs/UKfDX0ZdDtLWf3eIfjcf9K1/wDIV+GfRl5P2nreEUPm9P8AyEfB6LX4pi0k4tLSwOtobvDh3OGYWmTk48kavXbNaWrPaUZEVQ246jm8jf4rmX4mK07rMwsxmtHlrZ6KdrxLD9TKNHxvIPdpmOw5Kzgi2Lxb/b/7R3mLeyZYV6QKpjA2pp2SvH22P3LjtYWkX7jbsC6deVGu6vOOWo222qbVxAMpCyZrhuvc5pG5frsNsyCL5c7FaZrY8tdSlwZL4bbqrLEcLfJJeOOxdYboO9dx9kAe5YwbrGpnbPIyVyW6ojS4PQ7sNPRdJU1I3ZJGCNkfFrL7zi7tcQ3Lhu9thdrCtKzlswICAgICAgICAgICAgICDrJI1oJcQANSTYDvJQaap2opm5MLpncohvD982b71Bfk46eZbRSZa+px+qd6rIoBzkdvOt90boB81Uv9Qj/1hLGH5ayor3O/W1sh7I+oPNlr+ar25ea3js3jHWGHG+jBv0ZcfadmfHioLTkt5ltHTDI/S0LfVY0eC09O0+7bcOrseHC3uT0mOp5Oxv8AnNZ9I6nQ4sTz8is+kbdDiJPA+RWehjbxfWk8D5LPQbYz608neRW3SxtjyVnYfIrMVY2xZarsPktoqMOapUkVYlramrIUlatJT/0T7Pb4+nSG+b2xN4Cx3XSE87hzR48xa7ipqNopWepmBAQEBAQEBAQEBAQEBBh4likMAvI8C+jdXH7rRmVra9axuZZiJnwjGK7Xv0YGwj2pLOk/DG02Heb9ypX5ntSNpIxfKKV2PRuN3l87hoZXdUHm1gyHgqtpy5P1SkiKx4Yz8fmdk27R+yN0ea09Kvuz1SxHVjj6z2jxuVt0xHiDbr9Lbxkce4ALPTPwxtwcRhGv8Tk6JNw6jG4RpufFPSsdUO/6fbwHk0n5J6UnU5/Tp5O8GO/JPSOo/TTvZf8AulPTZ6nH6Xd7L/3U9OGOpwcVd7L/ACT04NujsTPsv8k6DqeT8RPsu8lt0MbY8lceTvJbdBthzVR5FbRVjbJwTZWtr3hsbDHFfrTOB3Gjju+27sHjZWMdNo7Sv3CcOjpoY4YxZkTAxt9bAak8SdSeZVtoy0BAQEBAQEBAQEBAQeNXVRxNL5HBrRxPwHM9gWJtERuRCMe25tdsZ6Me0QDIfutOTfG57AqWTlTPbHH8pYx68oLiGPuJJDty+r3G8h+Lvgq3RNp3bu33rw0bsRDjq555C/yuVL0Ndsqmgq3/AKuncO0i3vNytZmkeZZ7y2cOymIPzcWsHbn8So5z448NuizKj2Mt+sq/AEfIKK3LiPZmMcu7dnMPa9jHSue97g1o62bjoLnJKci+SdU0zNIrG5buXY6nhY57qfJtgblt7kgC1tdVPbFyIjdpaRam9Q1ks1JG8sFPcjtUEReY3tv2j2YP9IIt9zW07bNNr348eHBW8PBtkrvqWcPHnJ38PamxYyPDWwNz5Ak55AAcSTYAcyrdfpUe95bZcFccbmVg0eyTSxvSus8gFwaBug8gSM+V1FPBpvzLnTln2e39D6f2n/wf7U/oqfMsepLn+h1Lzf5t/wBq2/o8f5Y9ST+htH7Lj+L8ln+lxnqS4OxVF7Du7eKz/TY2OuXLNi6Af1N+97/zW0YKR7HVLNptnKKM3bTRAjiWgnzN1vGOseIY3LZgWW7DlAQEBAQEBAQEBAQEGg2l2qgpAQSHScGX0+8eHdr8VDkzRTt7tq12qfFtqKmsk6gfIdAGjIdg+y33nmqd5m3fJKSO3hxS7IV0nWlc2Bp1JPW/eKhtnx18d20UmW+wv0f0+pEk55gWb+8bNWYnPk/TXRqkeZS7D9kmMHViij8C8+WQ95UkcLJb9dv7MerEeIbmLBWD1nOPYCGj+EA+9TV4GKPPdpOW0uavBYXxuaGNBIycRcg8Dc56qW/Gx2pNYjW2IvMTtCnNIu0izgSCORGRC8Rnx2x5JrbzDs47Rau4RXaeJwG83JzSHNPJzSC0+YCvcDJ03iUOeu4TTEMY6eipnC27LuuB4gBu9unkQcvBem5Nv9L93MpH3K+xGr3RLJxuQ3vJ3QqUR2WKx1W01VPHutGeet+/W6xi5V6X+3+zs1rFKLW9GOAMbE2qd1nSX6P9lubd7vOefI9pXc9ab1j2cblZ/UtqPCerRUEBAQEBAQEBAQEBAQEBAQEBAQEFSO2epmkvq5jPITmxvq3OeZ4+K4Ns9tbjtHyuUxTaemO8ssYpuDdgiZC3sALvNU78iP3dTD9Mvb9c6aKqxaoinjnuZRG65idm17dCLHR3EHgQFY4fIiL94bcr6fWKfYt/BMWhq4WTQu3mPHiCNWuHBwORC9DE7jcPPWrNZ1LOWWBAQRPauh3HiZo6r7Nf2O+y7xGXgOa4H1nibj1q/wAr3Ey6nplD8ag3mFcHBbVl28dmg2fxIiN1OdIHPe3ukzHkQ/zC9NOSb4qubNdWlhYlGXRt7HgnyPzK1tOoT8b9byDeq4nQNJA+axiprvKXlcjq+2vheGw0e7h1GD/d4j5tB+a7FY1WHKb1bAgICAgICAgICAgICAgICAgICAgxJMNhMRi6NojI9UC3j39qjtipavRMdm9MlqWi1Z7wrrG8LdTybjs2nNjuY/McV5nmcS2C349per4XNjPX8+8NRVQhwVWttLto6oYGzmPyYXU72bqaUgTM5cBM0e0BqOI7gu9weTuOmXnfqHE1PVC84Jmva1zXBzXAOa4G4IIuCCNQQus4zugIPCtpmyxuY7RwI/IjtBz8FpkpF6zWfEsxOp3CuK6EsL2PyLCQeXf3EWPivE5+PfDmmn9vy7GPJF6bVjW17Y63qG7ZLsJ4da1rfiAXp+Nw8tePvJGvw5+W8dXZvZ3dQjnYKLXdjbAr5LRyHs/Nb18sSvrZyLcpKdoBIEMfHP1BounCBswVkcoCAgICAgICAgICAgICAgICAgICDExPD452FjxccDxB9pp4FR5cdclZrbwkxZbYrRas91bYth0lPIWP72u4OHMdvMcPJeY5XFtgvqfHtL1nD5leRTcefeGhxSjD2lRYsnTKfNji8Pf0dbYGglFJUu/7V7vq3nSJ7j6pP9m4/unsOXpOLyIvXUvLczjTS24XXdXFFwUHKCv/AEtYMXwipZe8dmyAcWE5OP3SfJx5K1xJrGT7oNyozHI8rjIjMFXOVTcCSQ1fSRRu9oAnvtmPNeXvXptMJoncMXFnXhcBq7Lzy+azSPuJ8PpWnZuta3kAMtMguiheiDi6DlAQEBAQEBAQEBAQEBAQEBAQEBAQaba6BrqWUuAJYN5p4gjiFX5dK2w23CzxL2pmrNZ91bO0Xkvd7OET2nhaQbgLpcO07cznVjS1/Q5XSzYXEZXl5a+SME67jHFrW342AAzXoq+HmLeU3WWog8p4mva5jgHNc0tLToQbgg+CR2Hy7jLAA8cAXAdwJC7F53jHOzjj0Dexz7ef/JXnOTH3pKeGfrJADoZ4gfGRoUeL9TNvD6XV9E4vn5fNAsg5QEBAQEBAQEBAQEBAQEBAQEB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AutoShape 4" descr="data:image/jpeg;base64,/9j/4AAQSkZJRgABAQAAAQABAAD/2wCEAAkGBxASEhQUExEVFBQVFhcWGRUXFxcaFhwYFhgYFxgVFhYYHSggGRwlHRgVITEhJSkrLi4uFx8zODUtNygtLisBCgoKDg0OGxAQGywkICU0LDQsLCwsLCwsLCwsLCwsLCwsLCwsLCwsLCwsLCwsLCwsLCwsLCwsLCwsLCwsLCwsLP/AABEIAMMBAgMBEQACEQEDEQH/xAAcAAEAAgIDAQAAAAAAAAAAAAAABgcEBQECAwj/xABGEAABAwIDBAYGBgYJBQAAAAABAAIDBBEFITEGEkFREyJhcYGRBzJSobHBFCNCcoLRFTNikqLwFkNTVGOywtLhCCRzk+L/xAAaAQEAAgMBAAAAAAAAAAAAAAAAAwQBAgUG/8QAMREBAAICAQMDAwMDBAIDAAAAAAECAxEEEiExE0FRBSJhMnGBFJHRI6Gx8BVCJOHx/9oADAMBAAIRAxEAPwC8UBAQEBAQEBAQEBAQEBAQEBAQEBAQEBAQavHMaipm3dm93qsGbnHsAzUWXNGOG1a7RUwVVW89KXN/wWEbwHDpH6RjszPeuX/qci3bv+faE/akMDaguo2bkbmsJMbT0Yz6xu4F56zurbPLXRS049YzVrfv8pePMWtG/DQvxT6M5lRul/RuDt29i7s3iDZd/wBONdNY07PMx1rx7RWNNJj+3mIVxMZeIYj60cVxcey9/rOvx0HZmpsfGrE93mG02H2NmrCJsmQtNmucL7zhkS1vEN53Av3KH6pNr09Gk635/b4bUtqdrXwjZemgIcG9JIPtvzI+6NG+AXKwcPFh/THf5Ztktby3atNBAQEBAQEBAQEBAQEBAQEBAQEBAQEBAQEGDitf0TcgC8g2ByaLaueeDRlfyUGfPXFXc/w2rXqlEYYS8mXfLnOyMx9cg8Ih/Vs7dT2ZLyvO+ozFpjzP+0f9/svYsXz4SjZ+Zhj3GgNLMnAcf2+2/Pndei+ncqvIwRaPMeY/KrnxzS+lb+kKcue88nvP/r3Wf6SsRb/5KXB200GLbroutext6uuugv2rtZMsY69c+zvcz7sEtfsxsnPPUMgILd/rvkGYawW3nA88wAOZHBbcf6jgyY5tSdz8e7zN8dq+X0JRUkcMbI42hrGNDWtHADRVJmZnctHusAgICAgICAgICAgICAgICAgICAgICAgICDHrapsbS5xAAF89MtSeQUWbNXFXctq1m0tLhETqoieQERXvGwixfbSV44N9lv4jmQq+HDa1vVy+faPhm1o8Q6Y7S9C7pW/q3Hrj2XHLe7jx7e9cn619O6o9akd/f/K3xc3/AKW/hjU9R0T2yDTRwHFp18Rr4dq4/wBL5k8bN936Z7Ss58XXXXvCGbTkSCVzcw5kzh+Jz3Ar0dbxOXqj5U69tNRTnfbFkTd7Ba2ZPIDiupy8tcnHvXHO5+Id3Lb/AENyt7ZjBhTx9YDpX2Lzy5MB5D4kqvwuLGDHr3ny83lyddtt0riMQEBAQEBAQEBAQEBAQEBAQEBAQEBAQEBB1keACTwWt7RSs2nwzEbVzjeMMqqlsbyfokb/AK0jPfLcxHbiwG29zzXH/qaerF8v8R8Qv4uFly0mcf8A+rDpZ2SNDmODmnQg5LsVtFo3Wdwo2rNZ1aNS7TRNe0tcAWuBBB0IORBWZiJjUtULnhdTy9C8ktOcbjxb7JPtN/I8V4v6r9PnBfqr+mXV4+brjU+US2sJYJY2Eb5ic5g4hpNnZdl3Ef8ACu/TJvfD12idRPlHniIt2ePo/O9NR/f+DHH5K1x+3Lj/AL7OjyLb4U/wupd550QEBAQEBAQEBAQEBAQEBAQEBAQEBAQEBAQQn0j7RfR4S1h+sfcDmLes7w0HaVzeRf1cnpx4jz+6WkajaNyYNUU8TDJEWt3QS4dYAkXO+Robk3J4rl8rh5q2m8xuPw9Jwebx5pGOJ1P5cUFfJC7fhkLTxGrT2Obofiq+Dk5MM7rP+FvkcTFnj74/n3TTBtsIpLMmAifoCT9W7ucfVPYfMrvcb6hjy9p7S87yvpuTD3jvDb43hjamIsvZw6zH+y4aHu4EcQSrWfBTNSaX8OfS01ncKNxKWoZUvEw3aiN+Y4ZDLd5sLbd4K7PF4eD+k9DHHZtOSbW6p8s3YOvEc0L3CzWzOBvwaWvF/AG68rbHOHmas61r9fC/svVddxRAQEBAQEBAQEBAQEBAQEBAQEBAQEBAQEGPWzhjCb/zz8Bc+Chz5fTxzZtWu50qehH6QxSK+cbSZLHToofUH4n7pVLiY+8b/lJklb5C6aFGcZ2Mglu6I9BJzaOoT+0z8rKln4OLL31qV7j/AFDNh7b3H5QPFqaalcGTtaQ7IPYd5p+Y8QuPl4OTFO4dzB9TxZe1uzOwTaeamsGu6SL+zebWH7DuHdovTY7UvjiZmIlV5XE4+X7qWiJ/dgekaeCrMNTTu+tDCx0ZsH2ad4NcPxOsdMlvj5XoXjv2cS+G1J1KKYZVAOBGjvc4Ai3j8lt9W40ZIjkU/lvjzTFJx/K5dgNoRUw9G4/WwgNPMt0a/t5HtHaqeG/VXU+UNo1KVKZqICAgICAgICAgICAgICAgICAgICAgICCHbb1znh0MILn23Tu6DePWJOgIaP4lzebeJtFZ8R3TYo7TKPbLU0lHJJKXxB0jWsAN3FrW52yI1Kgpy5p+mNt5x78y29Rjrj61Q89jd1g/hzWLcrPb30zGOkMKSujdqC/7xc74qGZyW8y21EezzNWzgwD8K16ZZ28pKocvcs9LDBqJGngPJbxEsNJWxxew3nll8FZplyRGotOmkxDw2dZVfTI3UQc6ZpuW36m5cB3SHgzPM91s7Kxh6t9kdph9Aq6jEBAQEBAQEBAQEBAQEBAQEBAQEBAQarGMfhpwd5wLvZBGX3jw+PYocueuPz5+G1aTKCYxtuX3APV5NJa3xOrvMDsVG+XLk/EfhLFaw0X6ZmkyYHEeyxpt7hZQelWPLfql7Mo6t2fQkDm9wCx1Uj3O71ZRT3t0kLTa9g65sNTkkTE+ImSdx5dGMJzFVEe65+a1m9Y8wzETLtDTyvduska91r2a1xNudgs0mL9qxtie3kmpKlt7t8w4fFb9E/EsdX5a+ed41HkbpEQbaXEquwJ0spq1azK5vR/s82jpW3H10oEkp7SLhgPJoNu+54ro0r0whmdpOt2BAQEBAQEBAQEBAQEBAQEBAQEBB0lka0EuIAGZJNgBzJWJnQrzaHb18jzDQsdI7QuaDf8A+R7+5U8vIn2nUfP+ElafKLT4TJ61bUti/wANvXk8hkFXxxbJOsNZtKWY1+qWywCjoZGzuij3nQNDrz3c51723Wg2AuPeFPm4OfHXeWdfiGvXXfaGvxfG6hu+1j9wB26NxobyvoO9U6Y6z3mG0zLHqKov3BvElsYDiTe73Pe4k/hLB4KLlzrpivZ1PpuOJibTDX03XkeN8gboDmg23gTex5jqjJRWtkx4uqvv7nLmtr9Pwl+z2zU1TbdHRQ/2hGvZGPtd+nfoscbgZM89Vu0KGTPFe1Vj4PhENMzdiba/rOObnHm53H4Begw4aYq9NIUrWm07lnqVhj1FDDILPiY4H2mg/ELExE+RpajYfDXuDnUzcjewc8NNvaaDYjsWnpU+GdykSkYEBAQEBAQEBAQEBAQEBAQEBAQEHlVVDI2l7zZo1PyAGZPYNViZiI3Ig2NNnrnhkm+yLVtNGfrXcnTP0jHZfJcy+e+a3Tjj/CaKxWNy3mEbMsiaG2bGz+yiuB+OT1n+4d6mx8KN9WSeqf8AZrOSfbshHpPwRsE0c0bQ2OUbrgBYB7Rl5t/ynmvQ/TskRE42iJYXXOhmFjZslo3/AHS5p9zg33rf6pi68E6Zjyxtqq50YaGjrPe83PABx4cTmF53h8f1Z7+ISXtpzgVxDvOJJN3EnXM3XM5uvWmId/g16cMLF2F2BgLI6uo+tfIBIyM/q2tObS4fbNrHPLPTiu5xpmmCKQ4XKv15ZlZAC3V3KAgICAgICAgICAgICAgICAgICAgICAg8KqpbGLnXgP50HaosuauKu7Nq1m06hAsa2mfK4thIJaSDL9lp5Rji79r4aKti4+Xlz1X7V+HR4nDnLPbx7z/hvNh8ShfH0QG7M0Xfc3dJwMtzmb8RwvbSyv8Aoxi+2I7K/M4tsF+/j5ShYVGn2swj6XSyxfaI3mHk9ubfM5HsJW+O80tFoFByt3mkEEEXBHEEZEd69B2yU/dl64hCJqeORxzYHXPaL73vC8rW88bPakQl11RDNwfD3SCGAHOQsZccnEAnwFz4KnPAyWyza3j5d+14xcff4X/FGGtDWiwaAAOQAsAum807oCAgICAgICAgICAgICAgICAgICAgICDHrKpsbbn/AIy4k8Aoc+euKu5/htWs2lVGP7QT4hUiio3Hrmz5exvrHLRrR8QNSqeLFbJb1Mvn2j4bWvr7at3i2zBo2NMV3wtABv6zbal1tQTc34Xz5rt4ckRHTLtfTudXUYr9viWocxzS2WJ269huCNQe3mDp23spr0i0Olmx1y16Lp/svtEyrYQQGTM9eP8A1t5tPu0PbStWay8vyePbBbplvFqrqZ9JWD/R6zpGi0VRd/YJB648cnfiPJdXgZdx0SIZLPuxzRn7W45vi5rHD3tVL6jg1nreE+HvbSf+i+g6SpDzpBHvfjkuxvu6T3LGSft06PPyaxxT5W0oHHEBAQEBAQEBBwg5QEBAQEBAQEBBwUHKAgIPKomDG3PgOZ5LTJkrjrNrMxEzOoU/6Rtry8ugifYf1jx/lH89vFc3FWct/Vv/ABCW89MdMJX6KNmfo1N08jbTVABtxbFqxnj6x7SOS6VI1CFOXAHIrcQjaLZ90BM1OLx/bjGe6OJaOLeY4d2ljHl9pdnh8+Jj083j2lGpLgtqKZ25IzPLO3MEfaYdM/HgVLasWh0c2KMtei/f4n/vusHZbaKOsj9mVlhJHxB9oc2nOx8NQqlqzWXm8+C2G3TZ57c4UyopJN5u8YvrW87sBJA727w8VHe+StZnHOreyOut91UbQ4LTuphNE3MFrtScuOq4WH61y8meMee24/aIdP0aREWrDdei6t3KzdJymY5g74+s33CXzXctl3l6Vfm36r/st1bqQgICAgICAgICAgICAgICAgICAgICAgrn0ibVdEzdjN3OBazuOrvH4d65eS39Rk1H6Y/3Tx9ld+6pY8pGPeOkDXh7mE2D7G5BPC+i7+P6fX0435Qr22X27oqyzA7oZdOiksCf/G7R/cM+xQXxWp5YSpRgghe0ezj4nfSaRuYN3xAa83MHndvHhyM1Mmu0ulxebqPTy96/8IfGZARV0p3ZI83NGljq1zeLDxHDLTK0GTncaZms27/tLp8jFjy1is+/iVlbO45FXwFzeq625JGdWOIzHaDwPHzCxW9bxus7eey4rY7dNlU4VJbpaV/7QHe0kEeY968t9QwenkjJC9x77r0y0uG4g6mljk4wyAkcSGGxHi2/muxgvvV1TJHeYfQ8Ugc0OabhwBB5g5grpoHdAQEBAQEBAQEBAQEBAQEBAQEBAQEGm2mxERR2vbeBJ+6NfPIefJVOXl6KdMeZSY67lQWO4m6eR8rjlo0fz5+CjwV9PTNp3LY0mytdJTNqWQl8bicm5v6psTuakXBGV9F6LDzaXjv2Ry0csOoIsQdOII+atTEWhhJ9nPSDXUdmvP0mEZbjz1wP2JNfB1x3Kll4nvUWxsvtnRV4tFJuy2uYX9WQc7DRw7WkhUbUmvkSJaiI7RbLuDzUUfVmzLo8t2Tna+QcfI8eao8rhxk+6vn/AJXeNy+j7L96/wDCvYcQmpp/pMA3XtJEkJuA4XzY4ajsOoPv5nHzX49+mzr8jj05GPqq0+MYvG+rknhuGl4kAIsQXAOewjmHFw5cQr3Ix1yxP5cOvVjtqWFjrx0m+31ZWh479HfJV+Dvomk+Yb5/PVHuuT0UYuKjD4xfrQEwHuZYs/gLPJdjHP2qspit2BAQEBAQEBAQEBAQEBAQEBAQEBBwSgqD0jY2X3a05ymw7GDTzGfe5cubeplm3tHhPrprpX74S57Y2i9rZc3HQf5R+JTR3ay+lMHoRBBFENI2Nb3kDM+JufFXYjUaRMDH9laOsH1sQ3+EjerIPxDXuNwpaZb08SK02h9GdXDd1ORUR+zpKPw6O8DfsV7HzIntYRWh2fMjzv70Loz2skDuzQt71zfq/wBUpx6xWkbtP9ohYw4fUTrCdtK2js2oBqoR9vITtHecpPGx7VyON9Ui/a7bJxpjwsXBMcpqtm/BKHjiNHNPJ7Tm0966tbRaNwrTEx5ararZRlTeSOzKgD1vsvA+zIPnqO3RV+Txa5o/PytcXl3wW7ePhS20mDyRPcdwskb68Z+I5jkVzsVrYrenkdLkY6cinqY0aqsSJYG8GkkcxfUe5XqYaxbrj3ci1p10ysT/AKfsRd9IqoCcnxNlA4Axu3SfESN/dVqiKV4LdgQEBAQEBAQEBAQEBAQEBAQEBB5zzsYLvc1o5uIA8ygj+0W0lO2FzY5Q97uraPrkA6nqXtldV8+WIpMRPdvWu5VPiFFUzzmToXlujb2GXiVQratK62lmJmXpgGztVHPHM+EODJGyFu9a+67fAvY/aDfALeOTjiYY9OZWY7aeq4UjR3yn5MUs/UKfDX0ZdDtLWf3eIfjcf9K1/wDIV+GfRl5P2nreEUPm9P8AyEfB6LX4pi0k4tLSwOtobvDh3OGYWmTk48kavXbNaWrPaUZEVQ246jm8jf4rmX4mK07rMwsxmtHlrZ6KdrxLD9TKNHxvIPdpmOw5Kzgi2Lxb/b/7R3mLeyZYV6QKpjA2pp2SvH22P3LjtYWkX7jbsC6deVGu6vOOWo222qbVxAMpCyZrhuvc5pG5frsNsyCL5c7FaZrY8tdSlwZL4bbqrLEcLfJJeOOxdYboO9dx9kAe5YwbrGpnbPIyVyW6ojS4PQ7sNPRdJU1I3ZJGCNkfFrL7zi7tcQ3Lhu9thdrCtKzlswICAgICAgICAgICAgICDrJI1oJcQANSTYDvJQaap2opm5MLpncohvD982b71Bfk46eZbRSZa+px+qd6rIoBzkdvOt90boB81Uv9Qj/1hLGH5ayor3O/W1sh7I+oPNlr+ar25ea3js3jHWGHG+jBv0ZcfadmfHioLTkt5ltHTDI/S0LfVY0eC09O0+7bcOrseHC3uT0mOp5Oxv8AnNZ9I6nQ4sTz8is+kbdDiJPA+RWehjbxfWk8D5LPQbYz608neRW3SxtjyVnYfIrMVY2xZarsPktoqMOapUkVYlramrIUlatJT/0T7Pb4+nSG+b2xN4Cx3XSE87hzR48xa7ipqNopWepmBAQEBAQEBAQEBAQEBBh4likMAvI8C+jdXH7rRmVra9axuZZiJnwjGK7Xv0YGwj2pLOk/DG02Heb9ypX5ntSNpIxfKKV2PRuN3l87hoZXdUHm1gyHgqtpy5P1SkiKx4Yz8fmdk27R+yN0ea09Kvuz1SxHVjj6z2jxuVt0xHiDbr9Lbxkce4ALPTPwxtwcRhGv8Tk6JNw6jG4RpufFPSsdUO/6fbwHk0n5J6UnU5/Tp5O8GO/JPSOo/TTvZf8AulPTZ6nH6Xd7L/3U9OGOpwcVd7L/ACT04NujsTPsv8k6DqeT8RPsu8lt0MbY8lceTvJbdBthzVR5FbRVjbJwTZWtr3hsbDHFfrTOB3Gjju+27sHjZWMdNo7Sv3CcOjpoY4YxZkTAxt9bAak8SdSeZVtoy0BAQEBAQEBAQEBAQeNXVRxNL5HBrRxPwHM9gWJtERuRCMe25tdsZ6Me0QDIfutOTfG57AqWTlTPbHH8pYx68oLiGPuJJDty+r3G8h+Lvgq3RNp3bu33rw0bsRDjq555C/yuVL0Ndsqmgq3/AKuncO0i3vNytZmkeZZ7y2cOymIPzcWsHbn8So5z448NuizKj2Mt+sq/AEfIKK3LiPZmMcu7dnMPa9jHSue97g1o62bjoLnJKci+SdU0zNIrG5buXY6nhY57qfJtgblt7kgC1tdVPbFyIjdpaRam9Q1ks1JG8sFPcjtUEReY3tv2j2YP9IIt9zW07bNNr348eHBW8PBtkrvqWcPHnJ38PamxYyPDWwNz5Ak55AAcSTYAcyrdfpUe95bZcFccbmVg0eyTSxvSus8gFwaBug8gSM+V1FPBpvzLnTln2e39D6f2n/wf7U/oqfMsepLn+h1Lzf5t/wBq2/o8f5Y9ST+htH7Lj+L8ln+lxnqS4OxVF7Du7eKz/TY2OuXLNi6Af1N+97/zW0YKR7HVLNptnKKM3bTRAjiWgnzN1vGOseIY3LZgWW7DlAQEBAQEBAQEBAQEGg2l2qgpAQSHScGX0+8eHdr8VDkzRTt7tq12qfFtqKmsk6gfIdAGjIdg+y33nmqd5m3fJKSO3hxS7IV0nWlc2Bp1JPW/eKhtnx18d20UmW+wv0f0+pEk55gWb+8bNWYnPk/TXRqkeZS7D9kmMHViij8C8+WQ95UkcLJb9dv7MerEeIbmLBWD1nOPYCGj+EA+9TV4GKPPdpOW0uavBYXxuaGNBIycRcg8Dc56qW/Gx2pNYjW2IvMTtCnNIu0izgSCORGRC8Rnx2x5JrbzDs47Rau4RXaeJwG83JzSHNPJzSC0+YCvcDJ03iUOeu4TTEMY6eipnC27LuuB4gBu9unkQcvBem5Nv9L93MpH3K+xGr3RLJxuQ3vJ3QqUR2WKx1W01VPHutGeet+/W6xi5V6X+3+zs1rFKLW9GOAMbE2qd1nSX6P9lubd7vOefI9pXc9ab1j2cblZ/UtqPCerRUEBAQEBAQEBAQEBAQEBAQEBAQEFSO2epmkvq5jPITmxvq3OeZ4+K4Ns9tbjtHyuUxTaemO8ssYpuDdgiZC3sALvNU78iP3dTD9Mvb9c6aKqxaoinjnuZRG65idm17dCLHR3EHgQFY4fIiL94bcr6fWKfYt/BMWhq4WTQu3mPHiCNWuHBwORC9DE7jcPPWrNZ1LOWWBAQRPauh3HiZo6r7Nf2O+y7xGXgOa4H1nibj1q/wAr3Ey6nplD8ag3mFcHBbVl28dmg2fxIiN1OdIHPe3ukzHkQ/zC9NOSb4qubNdWlhYlGXRt7HgnyPzK1tOoT8b9byDeq4nQNJA+axiprvKXlcjq+2vheGw0e7h1GD/d4j5tB+a7FY1WHKb1bAgICAgICAgICAgICAgICAgICAgxJMNhMRi6NojI9UC3j39qjtipavRMdm9MlqWi1Z7wrrG8LdTybjs2nNjuY/McV5nmcS2C349per4XNjPX8+8NRVQhwVWttLto6oYGzmPyYXU72bqaUgTM5cBM0e0BqOI7gu9weTuOmXnfqHE1PVC84Jmva1zXBzXAOa4G4IIuCCNQQus4zugIPCtpmyxuY7RwI/IjtBz8FpkpF6zWfEsxOp3CuK6EsL2PyLCQeXf3EWPivE5+PfDmmn9vy7GPJF6bVjW17Y63qG7ZLsJ4da1rfiAXp+Nw8tePvJGvw5+W8dXZvZ3dQjnYKLXdjbAr5LRyHs/Nb18sSvrZyLcpKdoBIEMfHP1BounCBswVkcoCAgICAgICAgICAgICAgICAgICDExPD452FjxccDxB9pp4FR5cdclZrbwkxZbYrRas91bYth0lPIWP72u4OHMdvMcPJeY5XFtgvqfHtL1nD5leRTcefeGhxSjD2lRYsnTKfNji8Pf0dbYGglFJUu/7V7vq3nSJ7j6pP9m4/unsOXpOLyIvXUvLczjTS24XXdXFFwUHKCv/AEtYMXwipZe8dmyAcWE5OP3SfJx5K1xJrGT7oNyozHI8rjIjMFXOVTcCSQ1fSRRu9oAnvtmPNeXvXptMJoncMXFnXhcBq7Lzy+azSPuJ8PpWnZuta3kAMtMguiheiDi6DlAQEBAQEBAQEBAQEBAQEBAQEBAQaba6BrqWUuAJYN5p4gjiFX5dK2w23CzxL2pmrNZ91bO0Xkvd7OET2nhaQbgLpcO07cznVjS1/Q5XSzYXEZXl5a+SME67jHFrW342AAzXoq+HmLeU3WWog8p4mva5jgHNc0tLToQbgg+CR2Hy7jLAA8cAXAdwJC7F53jHOzjj0Dexz7ef/JXnOTH3pKeGfrJADoZ4gfGRoUeL9TNvD6XV9E4vn5fNAsg5QEBAQEBAQEBAQEBAQEBAQEB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078" name="Picture 6" descr="http://imagens1.publico.pt/imagens.aspx/805621?tp=UH&amp;db=IMAG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3960440" cy="29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9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016" y="980728"/>
            <a:ext cx="3456384" cy="1463040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Como é constituído o ADN?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3608" y="836712"/>
            <a:ext cx="338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O ADN é constituído por duas cadeias de sequências de nucleótidos, enrolados em dupla hélice.</a:t>
            </a:r>
          </a:p>
          <a:p>
            <a:r>
              <a:rPr lang="pt-PT" dirty="0" smtClean="0"/>
              <a:t>O nucleótido é a unidade básica do ADN e é formado por: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pt-PT" dirty="0" smtClean="0"/>
              <a:t>1 molécula de açúcar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pt-PT" dirty="0" smtClean="0"/>
              <a:t>1 grupo fosfato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pt-PT" dirty="0" smtClean="0"/>
              <a:t>Uma das seguintes bases azotadas- adenina (A), timina (T), citosina (C) e guanina (G).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pt-PT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pt-PT" dirty="0" smtClean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PT" dirty="0" smtClean="0"/>
              <a:t> </a:t>
            </a:r>
          </a:p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4098" name="Picture 2" descr="http://www.knoow.net/imagens/acidodesoxirribonucle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83" y="2616991"/>
            <a:ext cx="3335590" cy="333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8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Genes e cromossomas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Gene é um segmento de ADN que determina uma característica.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O gene é uma unidade de informação genética.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Estes têm como função codificar ou  regular a síntese de proteínas que </a:t>
            </a:r>
            <a:r>
              <a:rPr lang="pt-PT" dirty="0">
                <a:solidFill>
                  <a:schemeClr val="tx1"/>
                </a:solidFill>
              </a:rPr>
              <a:t>e</a:t>
            </a:r>
            <a:r>
              <a:rPr lang="pt-PT" dirty="0" smtClean="0">
                <a:solidFill>
                  <a:schemeClr val="tx1"/>
                </a:solidFill>
              </a:rPr>
              <a:t>videnciam as  características  de um ser vivo.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O conjunto de todos os genes de um organismo  denomina-se genoma.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4"/>
          </p:nvPr>
        </p:nvSpPr>
        <p:spPr>
          <a:xfrm>
            <a:off x="4644008" y="2276872"/>
            <a:ext cx="3419856" cy="3493008"/>
          </a:xfrm>
        </p:spPr>
        <p:txBody>
          <a:bodyPr>
            <a:normAutofit fontScale="92500" lnSpcReduction="20000"/>
          </a:bodyPr>
          <a:lstStyle/>
          <a:p>
            <a:r>
              <a:rPr lang="pt-PT" sz="2100" dirty="0" smtClean="0"/>
              <a:t>   </a:t>
            </a:r>
            <a:r>
              <a:rPr lang="pt-PT" sz="2100" dirty="0" smtClean="0">
                <a:solidFill>
                  <a:schemeClr val="tx1"/>
                </a:solidFill>
              </a:rPr>
              <a:t>No </a:t>
            </a:r>
            <a:r>
              <a:rPr lang="pt-PT" sz="2100" dirty="0">
                <a:solidFill>
                  <a:schemeClr val="tx1"/>
                </a:solidFill>
              </a:rPr>
              <a:t>interior do núcleo, o ADN associa-se a proteínas e forma longos filamentos  chamados cromatina. Quando esta se começa a dividir, condensa-se  e origina uma estrutura chamada cromossoma</a:t>
            </a:r>
            <a:r>
              <a:rPr lang="pt-PT" sz="2100" dirty="0" smtClean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pt-PT" sz="21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PT" sz="2100" dirty="0" smtClean="0">
                <a:solidFill>
                  <a:schemeClr val="tx1"/>
                </a:solidFill>
              </a:rPr>
              <a:t>Os </a:t>
            </a:r>
            <a:r>
              <a:rPr lang="pt-PT" sz="2100" dirty="0">
                <a:solidFill>
                  <a:schemeClr val="tx1"/>
                </a:solidFill>
              </a:rPr>
              <a:t>cromossomas são o suporte físico dos genes</a:t>
            </a:r>
            <a:r>
              <a:rPr lang="pt-PT" dirty="0">
                <a:solidFill>
                  <a:schemeClr val="tx1"/>
                </a:solidFill>
              </a:rPr>
              <a:t>.</a:t>
            </a:r>
            <a:endParaRPr lang="pt-PT" dirty="0" smtClean="0">
              <a:solidFill>
                <a:schemeClr val="tx1"/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197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Mecanismo de transmissão de caracteres hereditários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pt-PT" sz="2000" dirty="0" smtClean="0">
              <a:solidFill>
                <a:srgbClr val="626262"/>
              </a:solidFill>
            </a:endParaRPr>
          </a:p>
          <a:p>
            <a:r>
              <a:rPr lang="pt-PT" sz="2000" dirty="0" smtClean="0">
                <a:solidFill>
                  <a:schemeClr val="tx1"/>
                </a:solidFill>
              </a:rPr>
              <a:t>Foi </a:t>
            </a:r>
            <a:r>
              <a:rPr lang="pt-PT" sz="2000" dirty="0" err="1" smtClean="0">
                <a:solidFill>
                  <a:schemeClr val="tx1"/>
                </a:solidFill>
              </a:rPr>
              <a:t>Gregor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>
                <a:solidFill>
                  <a:schemeClr val="tx1"/>
                </a:solidFill>
              </a:rPr>
              <a:t>M</a:t>
            </a:r>
            <a:r>
              <a:rPr lang="pt-PT" sz="2000" dirty="0" smtClean="0">
                <a:solidFill>
                  <a:schemeClr val="tx1"/>
                </a:solidFill>
              </a:rPr>
              <a:t>endel, quem conclui que as características</a:t>
            </a:r>
            <a:r>
              <a:rPr lang="pt-PT" sz="2000" dirty="0" smtClean="0">
                <a:solidFill>
                  <a:schemeClr val="tx1"/>
                </a:solidFill>
              </a:rPr>
              <a:t> de cada ser vivo, se devem á existência de um “par de </a:t>
            </a:r>
            <a:r>
              <a:rPr lang="pt-PT" sz="2000" dirty="0" err="1" smtClean="0">
                <a:solidFill>
                  <a:schemeClr val="tx1"/>
                </a:solidFill>
              </a:rPr>
              <a:t>fatores</a:t>
            </a:r>
            <a:r>
              <a:rPr lang="pt-PT" sz="2000" dirty="0" smtClean="0">
                <a:solidFill>
                  <a:schemeClr val="tx1"/>
                </a:solidFill>
              </a:rPr>
              <a:t>”, que os descendentes recebem dos seus progenitores.</a:t>
            </a:r>
          </a:p>
          <a:p>
            <a:pPr marL="68580" indent="0">
              <a:buNone/>
            </a:pPr>
            <a:endParaRPr lang="pt-PT" sz="2000" dirty="0" smtClean="0">
              <a:solidFill>
                <a:schemeClr val="tx1"/>
              </a:solidFill>
            </a:endParaRPr>
          </a:p>
          <a:p>
            <a:r>
              <a:rPr lang="pt-PT" sz="2000" dirty="0" smtClean="0">
                <a:solidFill>
                  <a:schemeClr val="tx1"/>
                </a:solidFill>
              </a:rPr>
              <a:t>É </a:t>
            </a:r>
            <a:r>
              <a:rPr lang="pt-PT" sz="2000" dirty="0">
                <a:solidFill>
                  <a:schemeClr val="tx1"/>
                </a:solidFill>
              </a:rPr>
              <a:t>através dos cromossomas existentes nos </a:t>
            </a:r>
            <a:r>
              <a:rPr lang="pt-PT" sz="2000" b="1" dirty="0">
                <a:solidFill>
                  <a:schemeClr val="tx1"/>
                </a:solidFill>
              </a:rPr>
              <a:t>gâmetas</a:t>
            </a:r>
            <a:r>
              <a:rPr lang="pt-PT" sz="2000" dirty="0">
                <a:solidFill>
                  <a:schemeClr val="tx1"/>
                </a:solidFill>
              </a:rPr>
              <a:t> que ocorre a transmissão da informação hereditária dos progenitores para os seus descendentes, na reprodução sexuada;</a:t>
            </a:r>
          </a:p>
          <a:p>
            <a:endParaRPr lang="pt-PT" sz="1600" b="0" i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539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Mecanismo de transmissão de caracteres hereditários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300" dirty="0">
                <a:solidFill>
                  <a:schemeClr val="tx1"/>
                </a:solidFill>
              </a:rPr>
              <a:t>A espécie humana possuí 46 cromossomas: 23 cromossomas existentes no espermatozóide  que fazem par com os 23 presentes no óvulo</a:t>
            </a:r>
            <a:r>
              <a:rPr lang="pt-PT" sz="23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PT" sz="2300" dirty="0" smtClean="0">
                <a:solidFill>
                  <a:schemeClr val="tx1"/>
                </a:solidFill>
              </a:rPr>
              <a:t>Os cromossomas de cada par apresentam um conjunto de genes para as mesmas características- cromossomas homólogos.</a:t>
            </a:r>
          </a:p>
          <a:p>
            <a:endParaRPr lang="pt-PT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1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Mecanismo de transmissão de caracteres hereditários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>
                <a:solidFill>
                  <a:schemeClr val="tx1"/>
                </a:solidFill>
              </a:rPr>
              <a:t>Um individuo </a:t>
            </a:r>
            <a:r>
              <a:rPr lang="pt-PT" b="1" dirty="0">
                <a:solidFill>
                  <a:schemeClr val="tx1"/>
                </a:solidFill>
              </a:rPr>
              <a:t>homozigótico</a:t>
            </a:r>
            <a:r>
              <a:rPr lang="pt-PT" dirty="0">
                <a:solidFill>
                  <a:schemeClr val="tx1"/>
                </a:solidFill>
              </a:rPr>
              <a:t> para uma determinada característica apresenta um par de alelos iguais para essa mesma característica;</a:t>
            </a:r>
          </a:p>
          <a:p>
            <a:r>
              <a:rPr lang="pt-PT" dirty="0">
                <a:solidFill>
                  <a:schemeClr val="tx1"/>
                </a:solidFill>
              </a:rPr>
              <a:t>Um individuo </a:t>
            </a:r>
            <a:r>
              <a:rPr lang="pt-PT" b="1" dirty="0">
                <a:solidFill>
                  <a:schemeClr val="tx1"/>
                </a:solidFill>
              </a:rPr>
              <a:t>heterozigótico</a:t>
            </a:r>
            <a:r>
              <a:rPr lang="pt-PT" dirty="0">
                <a:solidFill>
                  <a:schemeClr val="tx1"/>
                </a:solidFill>
              </a:rPr>
              <a:t> para uma determinada característica apresenta um par de alelos diferentes para essa característica. Num par de alelos heterozigóticos existe um </a:t>
            </a:r>
            <a:r>
              <a:rPr lang="pt-PT" b="1" dirty="0">
                <a:solidFill>
                  <a:schemeClr val="tx1"/>
                </a:solidFill>
              </a:rPr>
              <a:t>gene dominante</a:t>
            </a:r>
            <a:r>
              <a:rPr lang="pt-PT" dirty="0">
                <a:solidFill>
                  <a:schemeClr val="tx1"/>
                </a:solidFill>
              </a:rPr>
              <a:t> que expressa a sua informação, enquanto que o </a:t>
            </a:r>
            <a:r>
              <a:rPr lang="pt-PT" b="1" dirty="0">
                <a:solidFill>
                  <a:schemeClr val="tx1"/>
                </a:solidFill>
              </a:rPr>
              <a:t>gene recessivo</a:t>
            </a:r>
            <a:r>
              <a:rPr lang="pt-PT" dirty="0">
                <a:solidFill>
                  <a:schemeClr val="tx1"/>
                </a:solidFill>
              </a:rPr>
              <a:t> só a expressa se o par for constituído por dois alelos iguais;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64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332</Words>
  <Application>Microsoft Office PowerPoint</Application>
  <PresentationFormat>Apresentação no Ecrã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Austin</vt:lpstr>
      <vt:lpstr>Hereditariedade</vt:lpstr>
      <vt:lpstr>Onde se localiza na célula a informação genética?</vt:lpstr>
      <vt:lpstr>O que é o ADN?</vt:lpstr>
      <vt:lpstr>Como é constituído o ADN?</vt:lpstr>
      <vt:lpstr>Genes e cromossomas</vt:lpstr>
      <vt:lpstr>Mecanismo de transmissão de caracteres hereditários</vt:lpstr>
      <vt:lpstr>Mecanismo de transmissão de caracteres hereditários</vt:lpstr>
      <vt:lpstr>Mecanismo de transmissão de caracteres hereditários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Hereditariedade</dc:title>
  <dc:creator>aluno</dc:creator>
  <cp:lastModifiedBy>Nelson Costa</cp:lastModifiedBy>
  <cp:revision>7</cp:revision>
  <dcterms:created xsi:type="dcterms:W3CDTF">2014-05-05T07:55:14Z</dcterms:created>
  <dcterms:modified xsi:type="dcterms:W3CDTF">2014-05-05T20:32:13Z</dcterms:modified>
</cp:coreProperties>
</file>